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448" r:id="rId5"/>
    <p:sldId id="2462" r:id="rId6"/>
    <p:sldId id="259" r:id="rId7"/>
    <p:sldId id="2463" r:id="rId8"/>
    <p:sldId id="2451" r:id="rId9"/>
    <p:sldId id="2465" r:id="rId10"/>
    <p:sldId id="2464" r:id="rId11"/>
    <p:sldId id="260" r:id="rId12"/>
    <p:sldId id="2467" r:id="rId13"/>
    <p:sldId id="2468" r:id="rId14"/>
    <p:sldId id="2457" r:id="rId15"/>
    <p:sldId id="2433" r:id="rId16"/>
    <p:sldId id="2466" r:id="rId17"/>
    <p:sldId id="2450" r:id="rId18"/>
    <p:sldId id="2456" r:id="rId19"/>
    <p:sldId id="24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033" autoAdjust="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7T18:56:5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espressif.com/dl/esp-idf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azVWEIlmR3Y" TargetMode="External"/><Relationship Id="rId5" Type="http://schemas.openxmlformats.org/officeDocument/2006/relationships/hyperlink" Target="https://www.engineersgarage.com/esp32-portable-wifi-repeater/" TargetMode="External"/><Relationship Id="rId4" Type="http://schemas.openxmlformats.org/officeDocument/2006/relationships/hyperlink" Target="https://github.com/martin-ger/esp_wifi_repeat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5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Wi-Fi extender </a:t>
            </a:r>
            <a:r>
              <a:rPr lang="en-US" sz="4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2343" y="3616273"/>
            <a:ext cx="4699222" cy="675861"/>
          </a:xfrm>
        </p:spPr>
        <p:txBody>
          <a:bodyPr/>
          <a:lstStyle/>
          <a:p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Extending your network reach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5B2A8-105A-CCB5-5786-DBFAA9D94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4A49C3-18F6-F632-0070-D6A97F7DC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930" y="605057"/>
            <a:ext cx="4738977" cy="5938866"/>
          </a:xfrm>
        </p:spPr>
        <p:txBody>
          <a:bodyPr/>
          <a:lstStyle/>
          <a:p>
            <a:pPr algn="l"/>
            <a:r>
              <a:rPr lang="en-US" sz="1600" b="0" i="0" dirty="0">
                <a:solidFill>
                  <a:srgbClr val="1F1F1F"/>
                </a:solidFill>
                <a:effectLst/>
              </a:rPr>
              <a:t>Step 3: Configure the Wi-Fi Repeater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1F1F1F"/>
                </a:solidFill>
                <a:effectLst/>
              </a:rPr>
              <a:t>Connect to the "ESP32_NAT_Router" network from your device.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1F1F1F"/>
                </a:solidFill>
                <a:effectLst/>
              </a:rPr>
              <a:t>Open a browser and enter "http://192.168.4.1".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1F1F1F"/>
                </a:solidFill>
                <a:effectLst/>
              </a:rPr>
              <a:t>Under "STA Settings", enter the SSID and password of your existing Wi-Fi network and click "Connect".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1F1F1F"/>
                </a:solidFill>
                <a:effectLst/>
              </a:rPr>
              <a:t>Under "AP Settings", set the desired SSID and password for the ESP32 NAT router and click "Set".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1F1F1F"/>
                </a:solidFill>
                <a:effectLst/>
              </a:rPr>
              <a:t>Restart the ESP32 board.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535E5-E4A3-2E39-90C4-0E0BFEC9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930302"/>
            <a:ext cx="3307743" cy="46515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45FFE18-9EA4-E72F-65CD-D9116376B7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204" y="6468303"/>
            <a:ext cx="3059265" cy="365125"/>
          </a:xfrm>
        </p:spPr>
        <p:txBody>
          <a:bodyPr/>
          <a:lstStyle/>
          <a:p>
            <a:pPr algn="l"/>
            <a:r>
              <a:rPr lang="en-IN" sz="3200" dirty="0">
                <a:latin typeface="Aparajita" panose="02020603050405020304" pitchFamily="18" charset="0"/>
                <a:cs typeface="Aparajita" panose="02020603050405020304" pitchFamily="18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426145265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parajita" panose="02020603050405020304" pitchFamily="18" charset="0"/>
                <a:cs typeface="Aparajita" panose="02020603050405020304" pitchFamily="18" charset="0"/>
              </a:rPr>
              <a:t>MARKET TRENDS &amp;COST ANALYSIS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4378134"/>
            <a:ext cx="5075583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9958" y="1415333"/>
            <a:ext cx="10532006" cy="54068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 32 EXTENDER V/S COMMERCIAL OPTIONS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480670"/>
            <a:ext cx="11002962" cy="63959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Cost analysis</a:t>
            </a:r>
            <a:endParaRPr lang="en-US" sz="4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9F5D1-D591-3DD9-B22F-FAD442064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2" t="11513" r="6153" b="23623"/>
          <a:stretch/>
        </p:blipFill>
        <p:spPr>
          <a:xfrm>
            <a:off x="1232451" y="2182526"/>
            <a:ext cx="9000877" cy="423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43340E-AA4B-14F1-011D-94D9AD90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80" y="91930"/>
            <a:ext cx="11002962" cy="823913"/>
          </a:xfrm>
        </p:spPr>
        <p:txBody>
          <a:bodyPr/>
          <a:lstStyle/>
          <a:p>
            <a:pPr algn="l"/>
            <a:r>
              <a:rPr lang="en-IN" sz="3600" dirty="0">
                <a:latin typeface="Aparajita" panose="02020603050405020304" pitchFamily="18" charset="0"/>
                <a:cs typeface="Aparajita" panose="02020603050405020304" pitchFamily="18" charset="0"/>
              </a:rPr>
              <a:t>MARKET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30E09-60C3-FFA1-1EDE-7B998D9EA6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599D9-673A-ED0B-500E-F8A315CEB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0688" y="827657"/>
            <a:ext cx="10532006" cy="1763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8F3FB-7F16-8681-54AE-ADDE46CE982D}"/>
              </a:ext>
            </a:extLst>
          </p:cNvPr>
          <p:cNvSpPr txBox="1"/>
          <p:nvPr/>
        </p:nvSpPr>
        <p:spPr>
          <a:xfrm>
            <a:off x="763325" y="1367624"/>
            <a:ext cx="962903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u="sng" dirty="0">
                <a:solidFill>
                  <a:srgbClr val="1F1F1F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Key Drivers:</a:t>
            </a:r>
          </a:p>
          <a:p>
            <a:pPr algn="l"/>
            <a:endParaRPr lang="en-US" sz="2400" b="0" i="0" u="sng" dirty="0">
              <a:solidFill>
                <a:srgbClr val="1F1F1F"/>
              </a:solidFill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Cost-effectiveness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: Affordable alternative to commercial solutions, accessible to a wider audience.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Customizability &amp; Open-source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: Tailoring features and accessing free code fosters innovation and individual solutions.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Technological Advancements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: Mesh networking, increased range, and smart home integration enhance user experience.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>
              <a:solidFill>
                <a:srgbClr val="1F1F1F"/>
              </a:solidFill>
              <a:latin typeface="Google Sans"/>
            </a:endParaRPr>
          </a:p>
          <a:p>
            <a:pPr algn="l"/>
            <a:r>
              <a:rPr lang="en-US" sz="2400" b="0" i="0" u="sng" dirty="0">
                <a:solidFill>
                  <a:srgbClr val="1F1F1F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Opportunities &amp; Challenges:</a:t>
            </a:r>
          </a:p>
          <a:p>
            <a:pPr algn="l"/>
            <a:endParaRPr lang="en-US" sz="2400" b="0" i="0" u="sng" dirty="0">
              <a:solidFill>
                <a:srgbClr val="1F1F1F"/>
              </a:solidFill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Market Penetration: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 Raising awareness and providing user-friendly solutions can attract a wider audience.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Competition: 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Differentiation and continuous innovation needed to compete with established manufacturers.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Technical Hurdles: 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Simplifying the building process and offering technical support can encourage more users.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63632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739" y="628153"/>
            <a:ext cx="5049078" cy="898497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CONCLUSION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7037" y="1979876"/>
            <a:ext cx="9541565" cy="3673502"/>
          </a:xfrm>
        </p:spPr>
        <p:txBody>
          <a:bodyPr/>
          <a:lstStyle/>
          <a:p>
            <a:pPr algn="just"/>
            <a:r>
              <a:rPr lang="en-US" sz="2800" b="1" dirty="0"/>
              <a:t>With continued innovation and affordability, ESP32 Wi-Fi extenders are poised for even greater market penetration, empowering individuals and businesses to conquer dead zones and embrace the full potential of their internet access.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818F2E4-8AE0-13D8-0DB8-07301B0FEF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411091"/>
            <a:ext cx="5323730" cy="144993"/>
          </a:xfrm>
        </p:spPr>
        <p:txBody>
          <a:bodyPr/>
          <a:lstStyle/>
          <a:p>
            <a:r>
              <a:rPr lang="en-IN" dirty="0"/>
              <a:t>   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69E5430-D2FE-8E92-649D-2686E3BF6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585" y="1981470"/>
            <a:ext cx="5213684" cy="3528993"/>
          </a:xfrm>
        </p:spPr>
        <p:txBody>
          <a:bodyPr/>
          <a:lstStyle/>
          <a:p>
            <a:pPr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1F1F1F"/>
                </a:solidFill>
                <a:effectLst/>
              </a:rPr>
              <a:t>ESP Flash Download Tool: </a:t>
            </a:r>
            <a:r>
              <a:rPr lang="en-US" b="0" i="0" dirty="0">
                <a:solidFill>
                  <a:srgbClr val="1F1F1F"/>
                </a:solidFill>
                <a:effectLst/>
                <a:hlinkClick r:id="rId3"/>
              </a:rPr>
              <a:t>https://dl.espressif.com/dl/esp-idf/</a:t>
            </a:r>
            <a:endParaRPr lang="en-US" b="0" i="0" dirty="0">
              <a:solidFill>
                <a:srgbClr val="1F1F1F"/>
              </a:solidFill>
              <a:effectLst/>
            </a:endParaRP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1F1F1F"/>
                </a:solidFill>
                <a:effectLst/>
              </a:rPr>
              <a:t>ESP32 NAT Router firmware: </a:t>
            </a:r>
            <a:r>
              <a:rPr lang="en-US" b="0" i="0" dirty="0">
                <a:solidFill>
                  <a:srgbClr val="1F1F1F"/>
                </a:solidFill>
                <a:effectLst/>
                <a:hlinkClick r:id="rId4"/>
              </a:rPr>
              <a:t>https://github.com/martin-ger/esp_wifi_repeater</a:t>
            </a:r>
            <a:endParaRPr lang="en-US" b="0" i="0" dirty="0">
              <a:solidFill>
                <a:srgbClr val="1F1F1F"/>
              </a:solidFill>
              <a:effectLst/>
            </a:endParaRPr>
          </a:p>
          <a:p>
            <a:pPr algn="l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1F1F1F"/>
                </a:solidFill>
                <a:effectLst/>
                <a:hlinkClick r:id="rId5"/>
              </a:rPr>
              <a:t>https://www.engineersgarage.com/esp32-portable-wifi-repeater/</a:t>
            </a:r>
            <a:endParaRPr lang="en-IN" b="0" i="0" dirty="0">
              <a:solidFill>
                <a:srgbClr val="1F1F1F"/>
              </a:solidFill>
              <a:effectLst/>
            </a:endParaRPr>
          </a:p>
          <a:p>
            <a:pPr algn="l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1F1F1F"/>
                </a:solidFill>
                <a:effectLst/>
              </a:rPr>
              <a:t>Video: </a:t>
            </a:r>
            <a:r>
              <a:rPr lang="en-IN" b="0" i="0" dirty="0">
                <a:solidFill>
                  <a:srgbClr val="1F1F1F"/>
                </a:solidFill>
                <a:effectLst/>
                <a:hlinkClick r:id="rId6"/>
              </a:rPr>
              <a:t>https://www.youtube.com/watch?v=azVWEIlmR3Y</a:t>
            </a:r>
            <a:endParaRPr lang="en-IN" b="0" i="0" dirty="0">
              <a:solidFill>
                <a:srgbClr val="1F1F1F"/>
              </a:solidFill>
              <a:effectLst/>
            </a:endParaRPr>
          </a:p>
          <a:p>
            <a:pPr algn="l"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1F1F1F"/>
              </a:solidFill>
              <a:effectLst/>
            </a:endParaRPr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43789CD-0EED-2113-0432-2437556F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26853"/>
            <a:ext cx="5897218" cy="884238"/>
          </a:xfrm>
        </p:spPr>
        <p:txBody>
          <a:bodyPr/>
          <a:lstStyle/>
          <a:p>
            <a:r>
              <a:rPr lang="en-IN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REFERENCE</a:t>
            </a:r>
            <a:r>
              <a:rPr lang="en-IN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:</a:t>
            </a:r>
          </a:p>
        </p:txBody>
      </p:sp>
      <p:pic>
        <p:nvPicPr>
          <p:cNvPr id="3076" name="Picture 4" descr="fix weak wifi">
            <a:extLst>
              <a:ext uri="{FF2B5EF4-FFF2-40B4-BE49-F238E27FC236}">
                <a16:creationId xmlns:a16="http://schemas.microsoft.com/office/drawing/2014/main" id="{B78F047B-A89C-E43C-D138-07D452AE9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6" y="0"/>
            <a:ext cx="5951975" cy="683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31255"/>
            <a:ext cx="6858000" cy="1219200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78942" y="596347"/>
            <a:ext cx="7156173" cy="723569"/>
          </a:xfrm>
        </p:spPr>
        <p:txBody>
          <a:bodyPr/>
          <a:lstStyle/>
          <a:p>
            <a:pPr algn="l"/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Members: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D1C370-F8FA-D137-3CF0-5F83BACCECA8}"/>
              </a:ext>
            </a:extLst>
          </p:cNvPr>
          <p:cNvSpPr txBox="1"/>
          <p:nvPr/>
        </p:nvSpPr>
        <p:spPr>
          <a:xfrm>
            <a:off x="1431234" y="1168964"/>
            <a:ext cx="618611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/>
              <a:t>Nandana Shibu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/>
              <a:t>Anusree Pradeep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/>
              <a:t>Arunima Sudheer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/>
              <a:t>Bhadra J 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/>
              <a:t>Gopika S Dhilip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/>
              <a:t>Sandhya 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BD718E-2EFB-7FF6-10E0-7B1C3F02B8E0}"/>
              </a:ext>
            </a:extLst>
          </p:cNvPr>
          <p:cNvSpPr txBox="1"/>
          <p:nvPr/>
        </p:nvSpPr>
        <p:spPr>
          <a:xfrm>
            <a:off x="5534108" y="4426852"/>
            <a:ext cx="5505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THANK YOU.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378" y="205606"/>
            <a:ext cx="5577839" cy="1114311"/>
          </a:xfrm>
        </p:spPr>
        <p:txBody>
          <a:bodyPr/>
          <a:lstStyle/>
          <a:p>
            <a:r>
              <a:rPr lang="en-US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9474" y="1979874"/>
            <a:ext cx="4846320" cy="3737113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INTRODUCTION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PROBLEM STATEMENT &amp; SOLUTION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WHAT IS ESP32 WI-FI EXTENDER?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BUILDING AN EXTENDER-STEPS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MARKET TRENDS &amp;COST ANALYSIS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CONCLUSION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REFERENCE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An ESP32 Wi-Fi extender is a mini project that allows you to extend the range of your existing Wi-Fi network using an ESP32 microcontroller.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This can be a great solution if you have areas in your home or office where the Wi-Fi signal is weak or nonexistent.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8" r="23618"/>
          <a:stretch/>
        </p:blipFill>
        <p:spPr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02B532-3328-E86F-CCC8-AC294B56EB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69467" y="532739"/>
            <a:ext cx="5752258" cy="437321"/>
          </a:xfrm>
        </p:spPr>
        <p:txBody>
          <a:bodyPr/>
          <a:lstStyle/>
          <a:p>
            <a:pPr algn="l"/>
            <a:r>
              <a:rPr lang="en-IN" sz="2400" dirty="0">
                <a:latin typeface="Aparajita" panose="02020603050405020304" pitchFamily="18" charset="0"/>
                <a:cs typeface="Aparajita" panose="02020603050405020304" pitchFamily="18" charset="0"/>
              </a:rPr>
              <a:t>PROBLEM STATEMENT: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A2AB5-4CEE-72E9-F707-8293D339E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BF2F3-E08C-1A36-D78A-F7E32EE92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731" y="877435"/>
            <a:ext cx="4016733" cy="4155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FA460-DFB9-E1C1-8655-4E075EE08296}"/>
              </a:ext>
            </a:extLst>
          </p:cNvPr>
          <p:cNvSpPr txBox="1"/>
          <p:nvPr/>
        </p:nvSpPr>
        <p:spPr>
          <a:xfrm>
            <a:off x="5062333" y="1330659"/>
            <a:ext cx="5823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Weak or nonexistent Wi-Fi signal in certain areas of your home or office.</a:t>
            </a:r>
            <a:endParaRPr lang="en-IN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35C55A8-8246-2B21-EDE5-94C55F2A30AF}"/>
              </a:ext>
            </a:extLst>
          </p:cNvPr>
          <p:cNvSpPr txBox="1">
            <a:spLocks/>
          </p:cNvSpPr>
          <p:nvPr/>
        </p:nvSpPr>
        <p:spPr>
          <a:xfrm>
            <a:off x="5062332" y="2434190"/>
            <a:ext cx="5752258" cy="43732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400" dirty="0">
                <a:latin typeface="Aparajita" panose="02020603050405020304" pitchFamily="18" charset="0"/>
                <a:cs typeface="Aparajita" panose="02020603050405020304" pitchFamily="18" charset="0"/>
              </a:rPr>
              <a:t>SOLUTION: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ACDDE79-C229-B94E-EDE9-57BCD7E7D80A}"/>
              </a:ext>
            </a:extLst>
          </p:cNvPr>
          <p:cNvSpPr txBox="1">
            <a:spLocks/>
          </p:cNvSpPr>
          <p:nvPr/>
        </p:nvSpPr>
        <p:spPr>
          <a:xfrm>
            <a:off x="5069467" y="3942759"/>
            <a:ext cx="5752258" cy="43732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400" dirty="0">
                <a:latin typeface="Aparajita" panose="02020603050405020304" pitchFamily="18" charset="0"/>
                <a:cs typeface="Aparajita" panose="02020603050405020304" pitchFamily="18" charset="0"/>
              </a:rPr>
              <a:t>BENEFITS: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A4D69-36F9-5E01-46CD-2DEC5B2DDE3F}"/>
              </a:ext>
            </a:extLst>
          </p:cNvPr>
          <p:cNvSpPr txBox="1"/>
          <p:nvPr/>
        </p:nvSpPr>
        <p:spPr>
          <a:xfrm>
            <a:off x="5192202" y="3144045"/>
            <a:ext cx="6357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1F1F1F"/>
                </a:solidFill>
                <a:effectLst/>
                <a:latin typeface="Google Sans"/>
              </a:rPr>
              <a:t>ESP32 Wi-Fi extender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615D78-ACD6-6528-E70B-71B7976208AF}"/>
              </a:ext>
            </a:extLst>
          </p:cNvPr>
          <p:cNvSpPr txBox="1"/>
          <p:nvPr/>
        </p:nvSpPr>
        <p:spPr>
          <a:xfrm>
            <a:off x="5192202" y="4739137"/>
            <a:ext cx="609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Extend Wi-Fi range: Increase coverage area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Low cost: Affordable alternative to commercial extenders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Customizable: Configure settings and features</a:t>
            </a:r>
          </a:p>
        </p:txBody>
      </p:sp>
    </p:spTree>
    <p:extLst>
      <p:ext uri="{BB962C8B-B14F-4D97-AF65-F5344CB8AC3E}">
        <p14:creationId xmlns:p14="http://schemas.microsoft.com/office/powerpoint/2010/main" val="17250963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60605"/>
            <a:ext cx="5251450" cy="2063563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parajita" panose="02020603050405020304" pitchFamily="18" charset="0"/>
                <a:cs typeface="Aparajita" panose="02020603050405020304" pitchFamily="18" charset="0"/>
              </a:rPr>
              <a:t>WHAT IS AN ESP 32 WI-FI EXTENDER ?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76881-ACAA-F080-D1CA-E5C95FDC6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CE4530-3716-5403-BE02-9448A541A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1159"/>
            <a:ext cx="4646246" cy="4047877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 ESP32 Wi-Fi Extender acts as a bridge between your existing Wi-Fi network and your devices.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Connection to Existing Network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The ESP32 connects to your existing Wi-Fi network as a client, just like any other device. It receives the internet signal from your router.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Signal Amplification and Retransmission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The ESP32 amplifies the received signal and retransmits it, creating a new access point with its own SSID and password.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Device Connection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Your devices can then connect to the ESP32's Wi-Fi access point, gaining access to the internet through the extended network.</a:t>
            </a:r>
          </a:p>
          <a:p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B4E55E-56DD-CE76-8808-D7AA3BCD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parajita" panose="02020603050405020304" pitchFamily="18" charset="0"/>
                <a:cs typeface="Aparajita" panose="02020603050405020304" pitchFamily="18" charset="0"/>
              </a:rPr>
              <a:t>Esp 32 extender: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102A1C-EB7B-CA8A-DCBE-1FC3519D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3" y="166904"/>
            <a:ext cx="5716987" cy="285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386FAD-20B2-5BF0-3616-EBC012C637B4}"/>
                  </a:ext>
                </a:extLst>
              </p14:cNvPr>
              <p14:cNvContentPartPr/>
              <p14:nvPr/>
            </p14:nvContentPartPr>
            <p14:xfrm>
              <a:off x="612157" y="3164791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386FAD-20B2-5BF0-3616-EBC012C637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157" y="31557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96F700A-8EDE-A993-7E3B-4BF191174818}"/>
              </a:ext>
            </a:extLst>
          </p:cNvPr>
          <p:cNvSpPr/>
          <p:nvPr/>
        </p:nvSpPr>
        <p:spPr>
          <a:xfrm>
            <a:off x="318052" y="2878372"/>
            <a:ext cx="667910" cy="5506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74432B-46C4-FBF5-24EA-9C78A4D1EF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" t="1201" r="31343" b="13481"/>
          <a:stretch/>
        </p:blipFill>
        <p:spPr>
          <a:xfrm>
            <a:off x="1232451" y="3265167"/>
            <a:ext cx="3060533" cy="28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191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BAE0C7F-7DCC-53EC-0568-642B4209E3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546138"/>
            <a:ext cx="4152900" cy="464871"/>
          </a:xfrm>
        </p:spPr>
        <p:txBody>
          <a:bodyPr/>
          <a:lstStyle/>
          <a:p>
            <a:pPr algn="l"/>
            <a:r>
              <a:rPr lang="en-IN" dirty="0"/>
              <a:t>WHAT YOU NEED: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57C452F-1A79-41B7-22F4-EA3119D33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08524-7C1E-BAB6-D00E-591E0A364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8B0E5C5-3522-44A9-D270-00283D71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4646246" cy="3852407"/>
          </a:xfrm>
        </p:spPr>
        <p:txBody>
          <a:bodyPr/>
          <a:lstStyle/>
          <a:p>
            <a:pPr algn="l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1F1F1F"/>
                </a:solidFill>
                <a:effectLst/>
                <a:latin typeface="Google Sans"/>
              </a:rPr>
              <a:t>ESP32 board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1F1F1F"/>
                </a:solidFill>
                <a:effectLst/>
                <a:latin typeface="Google Sans"/>
              </a:rPr>
              <a:t>Micro-USB cable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1F1F1F"/>
                </a:solidFill>
                <a:effectLst/>
                <a:latin typeface="Google Sans"/>
              </a:rPr>
              <a:t>Power adapter (optional)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1F1F1F"/>
                </a:solidFill>
                <a:effectLst/>
                <a:latin typeface="Google Sans"/>
              </a:rPr>
              <a:t>Windows PC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1F1F1F"/>
                </a:solidFill>
                <a:effectLst/>
                <a:latin typeface="Google Sans"/>
              </a:rPr>
              <a:t>Flash Download Tool (downloadable from </a:t>
            </a:r>
            <a:r>
              <a:rPr lang="en-IN" b="0" i="0" dirty="0" err="1">
                <a:solidFill>
                  <a:srgbClr val="1F1F1F"/>
                </a:solidFill>
                <a:effectLst/>
                <a:latin typeface="Google Sans"/>
              </a:rPr>
              <a:t>Espressif</a:t>
            </a:r>
            <a:r>
              <a:rPr lang="en-IN" b="0" i="0" dirty="0">
                <a:solidFill>
                  <a:srgbClr val="1F1F1F"/>
                </a:solidFill>
                <a:effectLst/>
                <a:latin typeface="Google Sans"/>
              </a:rPr>
              <a:t> website)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1F1F1F"/>
                </a:solidFill>
                <a:effectLst/>
                <a:latin typeface="Google Sans"/>
              </a:rPr>
              <a:t>ESP32 NAT Router firmware (download from GitHub)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150584-B3F1-2D7A-169C-2B152E3D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8" y="612037"/>
            <a:ext cx="5985449" cy="884238"/>
          </a:xfrm>
        </p:spPr>
        <p:txBody>
          <a:bodyPr/>
          <a:lstStyle/>
          <a:p>
            <a:r>
              <a:rPr lang="en-IN" sz="3600" dirty="0">
                <a:latin typeface="Aparajita" panose="02020603050405020304" pitchFamily="18" charset="0"/>
                <a:cs typeface="Aparajita" panose="02020603050405020304" pitchFamily="18" charset="0"/>
              </a:rPr>
              <a:t>BUILDING AN EXTENDER..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24A976-BA7D-3717-BEA2-33F5EB11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0" y="612037"/>
            <a:ext cx="5228088" cy="53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1615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F6B8DD-193E-1646-09C1-B26E4C433C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65785" y="796978"/>
            <a:ext cx="4742437" cy="725697"/>
          </a:xfrm>
        </p:spPr>
        <p:txBody>
          <a:bodyPr/>
          <a:lstStyle/>
          <a:p>
            <a:pPr algn="l"/>
            <a:r>
              <a:rPr lang="en-IN" sz="3200" dirty="0">
                <a:latin typeface="Aparajita" panose="02020603050405020304" pitchFamily="18" charset="0"/>
                <a:cs typeface="Aparajita" panose="02020603050405020304" pitchFamily="18" charset="0"/>
              </a:rPr>
              <a:t>STEPS: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698A8B-580E-1BC2-55EE-30B50966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1976" y="2099144"/>
            <a:ext cx="4646246" cy="323618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Step 1: Download the Tools and Firmware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Install the ESP Flash Download Tool on your PC.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Download the ESP32 NAT Router firmware from GitHub.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Unzip both files on your PC.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482441-8D09-E550-0688-D7D49C9B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78" y="262691"/>
            <a:ext cx="5640922" cy="1923918"/>
          </a:xfrm>
          <a:prstGeom prst="rect">
            <a:avLst/>
          </a:prstGeom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16DEEEFC-9842-8551-F8DC-E08B1B61A5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06021F-0E6E-9DD9-F70E-0E185728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58" y="2765354"/>
            <a:ext cx="4984939" cy="33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C4385-E306-2818-B6C2-7EB364FE2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81CF1D-F9AC-DCD2-2F18-FE0AB41C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5442" y="272332"/>
            <a:ext cx="4273827" cy="6313335"/>
          </a:xfrm>
        </p:spPr>
        <p:txBody>
          <a:bodyPr/>
          <a:lstStyle/>
          <a:p>
            <a:pPr algn="l"/>
            <a:r>
              <a:rPr lang="en-US" sz="1400" b="0" i="0" dirty="0">
                <a:solidFill>
                  <a:srgbClr val="1F1F1F"/>
                </a:solidFill>
                <a:effectLst/>
              </a:rPr>
              <a:t>Step 2: Upload the Firmware to ESP32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F1F1F"/>
                </a:solidFill>
                <a:effectLst/>
              </a:rPr>
              <a:t>Run the Flash Download Tool as administrator.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F1F1F"/>
                </a:solidFill>
                <a:effectLst/>
              </a:rPr>
              <a:t>Choose "ESP32" Chip Type and "Develop" </a:t>
            </a:r>
            <a:r>
              <a:rPr lang="en-US" sz="1400" b="0" i="0" dirty="0" err="1">
                <a:solidFill>
                  <a:srgbClr val="1F1F1F"/>
                </a:solidFill>
                <a:effectLst/>
              </a:rPr>
              <a:t>WorkMode</a:t>
            </a:r>
            <a:r>
              <a:rPr lang="en-US" sz="1400" b="0" i="0" dirty="0">
                <a:solidFill>
                  <a:srgbClr val="1F1F1F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F1F1F"/>
                </a:solidFill>
                <a:effectLst/>
              </a:rPr>
              <a:t>Browse and load </a:t>
            </a:r>
            <a:r>
              <a:rPr lang="en-US" sz="1400" b="0" i="0" dirty="0" err="1">
                <a:solidFill>
                  <a:srgbClr val="1F1F1F"/>
                </a:solidFill>
                <a:effectLst/>
              </a:rPr>
              <a:t>bootloader.bin</a:t>
            </a:r>
            <a:r>
              <a:rPr lang="en-US" sz="1400" b="0" i="0" dirty="0">
                <a:solidFill>
                  <a:srgbClr val="1F1F1F"/>
                </a:solidFill>
                <a:effectLst/>
              </a:rPr>
              <a:t>, </a:t>
            </a:r>
            <a:r>
              <a:rPr lang="en-US" sz="1400" b="0" i="0" dirty="0" err="1">
                <a:solidFill>
                  <a:srgbClr val="1F1F1F"/>
                </a:solidFill>
                <a:effectLst/>
              </a:rPr>
              <a:t>firmware.bin</a:t>
            </a:r>
            <a:r>
              <a:rPr lang="en-US" sz="1400" b="0" i="0" dirty="0">
                <a:solidFill>
                  <a:srgbClr val="1F1F1F"/>
                </a:solidFill>
                <a:effectLst/>
              </a:rPr>
              <a:t>, and </a:t>
            </a:r>
            <a:r>
              <a:rPr lang="en-US" sz="1400" b="0" i="0" dirty="0" err="1">
                <a:solidFill>
                  <a:srgbClr val="1F1F1F"/>
                </a:solidFill>
                <a:effectLst/>
              </a:rPr>
              <a:t>partitions.bin</a:t>
            </a:r>
            <a:r>
              <a:rPr lang="en-US" sz="1400" b="0" i="0" dirty="0">
                <a:solidFill>
                  <a:srgbClr val="1F1F1F"/>
                </a:solidFill>
                <a:effectLst/>
              </a:rPr>
              <a:t> files.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F1F1F"/>
                </a:solidFill>
                <a:effectLst/>
              </a:rPr>
              <a:t>Assign hex codes: 0x1000 for </a:t>
            </a:r>
            <a:r>
              <a:rPr lang="en-US" sz="1400" b="0" i="0" dirty="0" err="1">
                <a:solidFill>
                  <a:srgbClr val="1F1F1F"/>
                </a:solidFill>
                <a:effectLst/>
              </a:rPr>
              <a:t>bootloader.bin</a:t>
            </a:r>
            <a:r>
              <a:rPr lang="en-US" sz="1400" b="0" i="0" dirty="0">
                <a:solidFill>
                  <a:srgbClr val="1F1F1F"/>
                </a:solidFill>
                <a:effectLst/>
              </a:rPr>
              <a:t>, 0x10000 for </a:t>
            </a:r>
            <a:r>
              <a:rPr lang="en-US" sz="1400" b="0" i="0" dirty="0" err="1">
                <a:solidFill>
                  <a:srgbClr val="1F1F1F"/>
                </a:solidFill>
                <a:effectLst/>
              </a:rPr>
              <a:t>firmware.bin</a:t>
            </a:r>
            <a:r>
              <a:rPr lang="en-US" sz="1400" b="0" i="0" dirty="0">
                <a:solidFill>
                  <a:srgbClr val="1F1F1F"/>
                </a:solidFill>
                <a:effectLst/>
              </a:rPr>
              <a:t>, and 0x8000 for </a:t>
            </a:r>
            <a:r>
              <a:rPr lang="en-US" sz="1400" b="0" i="0" dirty="0" err="1">
                <a:solidFill>
                  <a:srgbClr val="1F1F1F"/>
                </a:solidFill>
                <a:effectLst/>
              </a:rPr>
              <a:t>partitions.bin</a:t>
            </a:r>
            <a:r>
              <a:rPr lang="en-US" sz="1400" b="0" i="0" dirty="0">
                <a:solidFill>
                  <a:srgbClr val="1F1F1F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F1F1F"/>
                </a:solidFill>
                <a:effectLst/>
              </a:rPr>
              <a:t>Connect ESP32 to your PC and select the COM port.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F1F1F"/>
                </a:solidFill>
                <a:effectLst/>
              </a:rPr>
              <a:t>Change BAUD rate to 576000 bps.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F1F1F"/>
                </a:solidFill>
                <a:effectLst/>
              </a:rPr>
              <a:t>Press the ESP32 boot button and click "START".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F1F1F"/>
                </a:solidFill>
                <a:effectLst/>
              </a:rPr>
              <a:t>Once the firmware is uploaded, release the boot button and unplug/</a:t>
            </a:r>
            <a:r>
              <a:rPr lang="en-US" sz="1400" b="0" i="0" dirty="0" err="1">
                <a:solidFill>
                  <a:srgbClr val="1F1F1F"/>
                </a:solidFill>
                <a:effectLst/>
              </a:rPr>
              <a:t>replug</a:t>
            </a:r>
            <a:r>
              <a:rPr lang="en-US" sz="1400" b="0" i="0" dirty="0">
                <a:solidFill>
                  <a:srgbClr val="1F1F1F"/>
                </a:solidFill>
                <a:effectLst/>
              </a:rPr>
              <a:t> the ESP32 board.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33239-BEB3-9312-5C45-5795E168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93" y="1783080"/>
            <a:ext cx="3882170" cy="2447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F8621-0D6D-4DBF-BE0B-3C99B3D9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05" y="534725"/>
            <a:ext cx="2405195" cy="5379057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56D8049-D988-EA2E-B58A-3E22041AEF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4840" y="6571035"/>
            <a:ext cx="3246783" cy="262393"/>
          </a:xfrm>
        </p:spPr>
        <p:txBody>
          <a:bodyPr/>
          <a:lstStyle/>
          <a:p>
            <a:pPr algn="l"/>
            <a:r>
              <a:rPr lang="en-IN" sz="3200" dirty="0">
                <a:latin typeface="Aparajita" panose="02020603050405020304" pitchFamily="18" charset="0"/>
                <a:cs typeface="Aparajita" panose="02020603050405020304" pitchFamily="18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0267287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" id="{969BE826-8665-45F1-A77E-2C1BF61E0D92}" vid="{76896FC0-3EF9-4C10-B34C-BB4B0D9C6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A3D5DB56-3A71-4638-9571-EE877FD66E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02A8ED-1331-4C1D-8649-743D7BE164D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310</TotalTime>
  <Words>765</Words>
  <Application>Microsoft Office PowerPoint</Application>
  <PresentationFormat>Widescreen</PresentationFormat>
  <Paragraphs>111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Aparajita</vt:lpstr>
      <vt:lpstr>Arial</vt:lpstr>
      <vt:lpstr>Calibri</vt:lpstr>
      <vt:lpstr>Calibri Light</vt:lpstr>
      <vt:lpstr>Cascadia Code</vt:lpstr>
      <vt:lpstr>Courier New</vt:lpstr>
      <vt:lpstr>Google Sans</vt:lpstr>
      <vt:lpstr>Wingdings</vt:lpstr>
      <vt:lpstr>Office Theme</vt:lpstr>
      <vt:lpstr> Wi-Fi extender :</vt:lpstr>
      <vt:lpstr>Agenda</vt:lpstr>
      <vt:lpstr>INTRODUCTION</vt:lpstr>
      <vt:lpstr>PowerPoint Presentation</vt:lpstr>
      <vt:lpstr>WHAT IS AN ESP 32 WI-FI EXTENDER ?</vt:lpstr>
      <vt:lpstr>Esp 32 extender:</vt:lpstr>
      <vt:lpstr>BUILDING AN EXTENDER..</vt:lpstr>
      <vt:lpstr>PowerPoint Presentation</vt:lpstr>
      <vt:lpstr>PowerPoint Presentation</vt:lpstr>
      <vt:lpstr>PowerPoint Presentation</vt:lpstr>
      <vt:lpstr>MARKET TRENDS &amp;COST ANALYSIS</vt:lpstr>
      <vt:lpstr>Cost analysis</vt:lpstr>
      <vt:lpstr>MARKET TRENDS</vt:lpstr>
      <vt:lpstr>CONCLUSION</vt:lpstr>
      <vt:lpstr>REFERENCE: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Wi-Fi extender :</dc:title>
  <dc:creator>Arunima Sudheer</dc:creator>
  <cp:lastModifiedBy>Arunima Sudheer</cp:lastModifiedBy>
  <cp:revision>3</cp:revision>
  <dcterms:created xsi:type="dcterms:W3CDTF">2023-12-07T16:14:40Z</dcterms:created>
  <dcterms:modified xsi:type="dcterms:W3CDTF">2023-12-08T11:31:14Z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